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86" r:id="rId3"/>
    <p:sldId id="257" r:id="rId4"/>
    <p:sldId id="259" r:id="rId5"/>
    <p:sldId id="261" r:id="rId6"/>
    <p:sldId id="260" r:id="rId7"/>
    <p:sldId id="262" r:id="rId8"/>
    <p:sldId id="269" r:id="rId9"/>
    <p:sldId id="258" r:id="rId10"/>
    <p:sldId id="266" r:id="rId11"/>
    <p:sldId id="270" r:id="rId12"/>
    <p:sldId id="263" r:id="rId13"/>
    <p:sldId id="271" r:id="rId14"/>
    <p:sldId id="279" r:id="rId15"/>
    <p:sldId id="281" r:id="rId16"/>
    <p:sldId id="272" r:id="rId17"/>
    <p:sldId id="273" r:id="rId18"/>
    <p:sldId id="277" r:id="rId19"/>
    <p:sldId id="276" r:id="rId20"/>
    <p:sldId id="267" r:id="rId21"/>
    <p:sldId id="278" r:id="rId22"/>
    <p:sldId id="280" r:id="rId23"/>
    <p:sldId id="275" r:id="rId24"/>
    <p:sldId id="283" r:id="rId25"/>
    <p:sldId id="28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4"/>
    <p:restoredTop sz="94647"/>
  </p:normalViewPr>
  <p:slideViewPr>
    <p:cSldViewPr snapToGrid="0" snapToObjects="1">
      <p:cViewPr varScale="1">
        <p:scale>
          <a:sx n="136" d="100"/>
          <a:sy n="136" d="100"/>
        </p:scale>
        <p:origin x="251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53167-DCEF-A442-9714-C654248EFBAA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37188-2958-5845-9857-EE264B22A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 message: Even with low skill level you can produce useful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Pandas is the go-to statistics package. Includes </a:t>
            </a:r>
            <a:r>
              <a:rPr lang="en-US" dirty="0" err="1"/>
              <a:t>dataframes</a:t>
            </a:r>
            <a:r>
              <a:rPr lang="en-US" dirty="0"/>
              <a:t> (spreadsheets). Many tutorials available as </a:t>
            </a:r>
            <a:r>
              <a:rPr lang="en-US" dirty="0" err="1"/>
              <a:t>youtube</a:t>
            </a:r>
            <a:r>
              <a:rPr lang="en-US" dirty="0"/>
              <a:t> videos or blogs or whatever.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14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plotting data. We will be using matplotlib libraries in the afternoon.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your graphs to look like </a:t>
            </a:r>
            <a:r>
              <a:rPr lang="en-US" dirty="0" err="1"/>
              <a:t>ggplot</a:t>
            </a:r>
            <a:r>
              <a:rPr lang="en-US" dirty="0"/>
              <a:t> in R, or even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77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3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a </a:t>
            </a:r>
            <a:r>
              <a:rPr lang="en-US" dirty="0" err="1"/>
              <a:t>biopython</a:t>
            </a:r>
            <a:r>
              <a:rPr lang="en-US" dirty="0"/>
              <a:t>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08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write up a script that counts the GC% of a sequence and run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Afternoon session! Let’s make some distribution maps using the matplotlib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7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Afternoon session: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  <a:r>
              <a:rPr lang="en-US" dirty="0" err="1"/>
              <a:t>Rstudio</a:t>
            </a:r>
            <a:r>
              <a:rPr lang="en-US" dirty="0"/>
              <a:t> equivalent. But can also run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1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any questions, feel free to 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has experience with Python? Who with R? </a:t>
            </a:r>
            <a:r>
              <a:rPr lang="en-US" sz="1200" dirty="0"/>
              <a:t>I’m Camiel.</a:t>
            </a:r>
          </a:p>
          <a:p>
            <a:r>
              <a:rPr lang="en-US" sz="1200" dirty="0"/>
              <a:t>I did my PhD at the university of Amsterdam and the Natural History Museum. Bioinformatics is a new field that most permanent contracted researchers were not trained 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3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you start when you have decided you want to learn some programming language?</a:t>
            </a:r>
          </a:p>
          <a:p>
            <a:endParaRPr lang="en-US" dirty="0"/>
          </a:p>
          <a:p>
            <a:r>
              <a:rPr lang="en-US" dirty="0"/>
              <a:t>Why would you use scripting?</a:t>
            </a:r>
          </a:p>
          <a:p>
            <a:r>
              <a:rPr lang="en-US" dirty="0"/>
              <a:t>automation of repeated tasks</a:t>
            </a:r>
          </a:p>
          <a:p>
            <a:r>
              <a:rPr lang="en-US" dirty="0"/>
              <a:t>software you need may not exist</a:t>
            </a:r>
          </a:p>
          <a:p>
            <a:r>
              <a:rPr lang="en-US" dirty="0"/>
              <a:t>handling of large data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graphs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websites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4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is easy to learn!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2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something.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9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ways to interact with python; interactively in terminal, through scripts, or though </a:t>
            </a:r>
            <a:r>
              <a:rPr lang="en-US" dirty="0" err="1"/>
              <a:t>jupyter</a:t>
            </a:r>
            <a:r>
              <a:rPr lang="en-US" dirty="0"/>
              <a:t> notebook. Simple basic commands, like </a:t>
            </a:r>
            <a:r>
              <a:rPr lang="en-US" dirty="0" err="1"/>
              <a:t>legos</a:t>
            </a:r>
            <a:r>
              <a:rPr lang="en-US" dirty="0"/>
              <a:t>, but you could use them to build a death star.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9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different ways to interact with python; interactively in terminal, through scripts, or though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69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(free) text editors: </a:t>
            </a:r>
            <a:r>
              <a:rPr lang="en-US" dirty="0" err="1"/>
              <a:t>Textwrangler</a:t>
            </a:r>
            <a:r>
              <a:rPr lang="en-US" dirty="0"/>
              <a:t>, BBEdit, </a:t>
            </a:r>
            <a:r>
              <a:rPr lang="en-US" dirty="0" err="1"/>
              <a:t>Geany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37188-2958-5845-9857-EE264B22AE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6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7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8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5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18D26-AE3B-7646-A02C-754D1487063F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B535C-4B7E-FB42-8066-1C6D2649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8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doorenweerd/20180809_UH_Python_worksho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ijinjoseph.com/programmer-competency-matrix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DB7B0-1314-8647-8EEB-B347C93E57A1}"/>
              </a:ext>
            </a:extLst>
          </p:cNvPr>
          <p:cNvSpPr txBox="1"/>
          <p:nvPr/>
        </p:nvSpPr>
        <p:spPr>
          <a:xfrm>
            <a:off x="404369" y="363871"/>
            <a:ext cx="444592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Morning session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Python in the grand scheme of things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Python vs 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Introduction to Python</a:t>
            </a:r>
          </a:p>
          <a:p>
            <a:r>
              <a:rPr lang="en-US" sz="2000" dirty="0"/>
              <a:t>Break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Coding with style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Useful packages: Anaconda, Pandas, Matplotlib etc.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User case: </a:t>
            </a:r>
            <a:r>
              <a:rPr lang="en-US" sz="2000" dirty="0" err="1"/>
              <a:t>biopython</a:t>
            </a:r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Maybe: </a:t>
            </a:r>
            <a:r>
              <a:rPr lang="en-US" sz="2000" dirty="0" err="1"/>
              <a:t>Github</a:t>
            </a:r>
            <a:r>
              <a:rPr lang="en-US" sz="2000" dirty="0"/>
              <a:t>/</a:t>
            </a:r>
            <a:r>
              <a:rPr lang="en-US" sz="2000" dirty="0" err="1"/>
              <a:t>readthedocs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Lunch 12pm – 1pm</a:t>
            </a:r>
          </a:p>
          <a:p>
            <a:endParaRPr lang="en-US" sz="2000" dirty="0"/>
          </a:p>
          <a:p>
            <a:r>
              <a:rPr lang="en-US" sz="2000" b="1" dirty="0"/>
              <a:t>Afternoon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Plot your own distribution maps!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19540-CCB8-E848-A1A4-6DE8F7E2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67" y="2240420"/>
            <a:ext cx="3733801" cy="37338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9C0284-D1BD-B842-A7D3-545D31EC0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66" y="185239"/>
            <a:ext cx="1723844" cy="19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1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E8ED2-7775-964D-90C0-DCD300473F6B}"/>
              </a:ext>
            </a:extLst>
          </p:cNvPr>
          <p:cNvSpPr txBox="1"/>
          <p:nvPr/>
        </p:nvSpPr>
        <p:spPr>
          <a:xfrm>
            <a:off x="613616" y="600364"/>
            <a:ext cx="520931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terminal</a:t>
            </a:r>
          </a:p>
          <a:p>
            <a:r>
              <a:rPr lang="en-US" dirty="0"/>
              <a:t>Type: python</a:t>
            </a:r>
          </a:p>
          <a:p>
            <a:endParaRPr lang="en-US" dirty="0"/>
          </a:p>
          <a:p>
            <a:r>
              <a:rPr lang="en-US" dirty="0"/>
              <a:t>print(”Hello World”)</a:t>
            </a:r>
          </a:p>
          <a:p>
            <a:endParaRPr lang="en-US" dirty="0"/>
          </a:p>
          <a:p>
            <a:r>
              <a:rPr lang="en-US" dirty="0"/>
              <a:t>10*36+8</a:t>
            </a:r>
          </a:p>
          <a:p>
            <a:endParaRPr lang="en-US" dirty="0"/>
          </a:p>
          <a:p>
            <a:r>
              <a:rPr lang="en-US" dirty="0"/>
              <a:t>Assigning variables:</a:t>
            </a:r>
          </a:p>
          <a:p>
            <a:endParaRPr lang="en-US" dirty="0"/>
          </a:p>
          <a:p>
            <a:r>
              <a:rPr lang="en-US" dirty="0"/>
              <a:t>Priscilla = 30 [equivalent in R: Priscilla &lt;- 30]</a:t>
            </a:r>
          </a:p>
          <a:p>
            <a:r>
              <a:rPr lang="en-US" dirty="0"/>
              <a:t>Brad = 25</a:t>
            </a:r>
          </a:p>
          <a:p>
            <a:endParaRPr lang="en-US" dirty="0"/>
          </a:p>
          <a:p>
            <a:r>
              <a:rPr lang="en-US" dirty="0"/>
              <a:t>Priscilla*Brad</a:t>
            </a:r>
          </a:p>
          <a:p>
            <a:endParaRPr lang="en-US" dirty="0"/>
          </a:p>
          <a:p>
            <a:r>
              <a:rPr lang="en-US" dirty="0"/>
              <a:t>Try a </a:t>
            </a:r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loop:</a:t>
            </a:r>
          </a:p>
          <a:p>
            <a:endParaRPr lang="en-US" dirty="0"/>
          </a:p>
          <a:p>
            <a:r>
              <a:rPr lang="en-US" dirty="0"/>
              <a:t>Camiel = [3,6,8,2,298]</a:t>
            </a:r>
          </a:p>
          <a:p>
            <a:r>
              <a:rPr lang="en-US" dirty="0"/>
              <a:t>For number in Camiel:</a:t>
            </a:r>
          </a:p>
          <a:p>
            <a:r>
              <a:rPr lang="en-US" dirty="0"/>
              <a:t>    print(number)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3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7C98B1-9E55-574A-83E7-4F9BB058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33" y="756579"/>
            <a:ext cx="7065819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3EFFE-2B7E-0B42-8333-6D924BD4E5D4}"/>
              </a:ext>
            </a:extLst>
          </p:cNvPr>
          <p:cNvSpPr txBox="1"/>
          <p:nvPr/>
        </p:nvSpPr>
        <p:spPr>
          <a:xfrm>
            <a:off x="925226" y="4063328"/>
            <a:ext cx="74521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“Code is read much more often than it is written” – Guido van Rossum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“Name your variables with ❤️ ” – Uncle Bob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Python Enhancement Protocol (PEP) style guide to coding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82EC-485C-C940-93E2-46148655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9" y="640556"/>
            <a:ext cx="8228009" cy="28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BF6F1F-B3B9-9548-A995-4CA510DAB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63" y="280555"/>
            <a:ext cx="6431391" cy="5843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54592-D5D0-6C40-832B-6E47F7160D0E}"/>
              </a:ext>
            </a:extLst>
          </p:cNvPr>
          <p:cNvSpPr txBox="1"/>
          <p:nvPr/>
        </p:nvSpPr>
        <p:spPr>
          <a:xfrm>
            <a:off x="2235200" y="6243782"/>
            <a:ext cx="543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www.python.org</a:t>
            </a:r>
            <a:r>
              <a:rPr lang="en-US" dirty="0"/>
              <a:t>/dev/peps/pep-0008/</a:t>
            </a:r>
          </a:p>
        </p:txBody>
      </p:sp>
    </p:spTree>
    <p:extLst>
      <p:ext uri="{BB962C8B-B14F-4D97-AF65-F5344CB8AC3E}">
        <p14:creationId xmlns:p14="http://schemas.microsoft.com/office/powerpoint/2010/main" val="23925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B3E2D5-3854-4D49-BA8B-7F5451D82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" y="332510"/>
            <a:ext cx="8927928" cy="4562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0756C-774E-AA4A-9D45-5B15A358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774" y="5329382"/>
            <a:ext cx="1181100" cy="118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76EFD-6C20-7441-8DDF-B28D3E86B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346" y="5329382"/>
            <a:ext cx="10160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433AF7-84B0-1F42-A112-012F976B9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818" y="5504294"/>
            <a:ext cx="1126837" cy="1126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5CE51-95B9-AB4C-BBEA-200154D27996}"/>
              </a:ext>
            </a:extLst>
          </p:cNvPr>
          <p:cNvSpPr txBox="1"/>
          <p:nvPr/>
        </p:nvSpPr>
        <p:spPr>
          <a:xfrm>
            <a:off x="2105891" y="5089236"/>
            <a:ext cx="108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geany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71464-5ABE-C643-BFF4-A21DA20ECB13}"/>
              </a:ext>
            </a:extLst>
          </p:cNvPr>
          <p:cNvSpPr txBox="1"/>
          <p:nvPr/>
        </p:nvSpPr>
        <p:spPr>
          <a:xfrm>
            <a:off x="3999346" y="5089236"/>
            <a:ext cx="136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BBEdit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D5E65-5352-9A4D-8503-02CC4E2B52B8}"/>
              </a:ext>
            </a:extLst>
          </p:cNvPr>
          <p:cNvSpPr txBox="1"/>
          <p:nvPr/>
        </p:nvSpPr>
        <p:spPr>
          <a:xfrm>
            <a:off x="5823527" y="5134962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TextWrangler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0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49A039-75C2-614D-B6E0-C453C909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24" y="1063913"/>
            <a:ext cx="7864954" cy="44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2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525A8-9A09-1045-8A00-876C0D70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236" y="3989903"/>
            <a:ext cx="4454236" cy="2779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6F3FE-FBCB-A740-AA1D-A156A70F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17" y="429675"/>
            <a:ext cx="6471019" cy="4950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185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67D2F2-A034-1043-98D4-EA61E46EC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77" y="202623"/>
            <a:ext cx="7785100" cy="445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9FEB7C-EB21-084B-901C-159FE9118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335" y="2742334"/>
            <a:ext cx="5531389" cy="36327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449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9AA10-CFDD-0B45-9729-A686BBE6D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1" y="1137803"/>
            <a:ext cx="8168402" cy="453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F4532-A84C-B248-9B50-1C8068604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2" y="748146"/>
            <a:ext cx="7920868" cy="482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70167-D109-DF45-9FF8-1CF04F7BDCF0}"/>
              </a:ext>
            </a:extLst>
          </p:cNvPr>
          <p:cNvSpPr txBox="1"/>
          <p:nvPr/>
        </p:nvSpPr>
        <p:spPr>
          <a:xfrm>
            <a:off x="649272" y="5493841"/>
            <a:ext cx="7914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All workshop material is available at </a:t>
            </a:r>
            <a:r>
              <a:rPr lang="en-US" sz="2000" dirty="0" err="1"/>
              <a:t>github</a:t>
            </a:r>
            <a:r>
              <a:rPr lang="en-US" sz="2000" dirty="0"/>
              <a:t>: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github.com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cdoorenweerd</a:t>
            </a:r>
            <a:r>
              <a:rPr lang="en-US" sz="2000" dirty="0">
                <a:hlinkClick r:id="rId3"/>
              </a:rPr>
              <a:t>/20180809_UH_Python_workshop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F2998-E9CB-8248-9E02-8FE2C0928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096" y="467139"/>
            <a:ext cx="577515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5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6969B4-FA49-9E4F-80B2-0FBB4C94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67" y="539173"/>
            <a:ext cx="8696945" cy="53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9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A6054D-E85E-8F4F-82C4-4BD40F8C326D}"/>
              </a:ext>
            </a:extLst>
          </p:cNvPr>
          <p:cNvSpPr txBox="1"/>
          <p:nvPr/>
        </p:nvSpPr>
        <p:spPr>
          <a:xfrm>
            <a:off x="1166197" y="2937514"/>
            <a:ext cx="6955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While you could use the above snippet of code to calculate a GC%, note that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Bio.SeqUtils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module has several GC functions already built. For 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56418-C2C2-2145-AFD9-CA3C96E77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97" y="126889"/>
            <a:ext cx="6718300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EF3BE-17AF-F046-B32A-AB2C60DE8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97" y="3860844"/>
            <a:ext cx="6985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B0E58-446B-EB46-ADB6-1F24F370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" y="1503010"/>
            <a:ext cx="7072604" cy="4785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D667E-DF96-FB4C-AD26-0FE3A474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82" y="467313"/>
            <a:ext cx="2855167" cy="28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8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8A57C-7DBD-5440-BED7-893AF93A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71500"/>
            <a:ext cx="86106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4B057D-B12C-444F-B430-7F10AD0B90DE}"/>
              </a:ext>
            </a:extLst>
          </p:cNvPr>
          <p:cNvSpPr txBox="1"/>
          <p:nvPr/>
        </p:nvSpPr>
        <p:spPr>
          <a:xfrm>
            <a:off x="4128655" y="6286500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145183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87ED6-0195-6241-ABB4-6CE63EFD29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8" y="948883"/>
            <a:ext cx="3446867" cy="4724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E5780-54DD-9F43-9A25-F1884D947DD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61" y="3482281"/>
            <a:ext cx="4406811" cy="30970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BB8CC-E0D3-704C-B756-005B5C9C2B3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3978"/>
            <a:ext cx="3491345" cy="28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3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AB38F8-51B6-9345-9A3D-E7C2C5CE8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68" y="450850"/>
            <a:ext cx="7012497" cy="5792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644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12C50-3FB7-6C4E-BFF1-04944A5318EF}"/>
              </a:ext>
            </a:extLst>
          </p:cNvPr>
          <p:cNvSpPr txBox="1"/>
          <p:nvPr/>
        </p:nvSpPr>
        <p:spPr>
          <a:xfrm>
            <a:off x="1502217" y="3752227"/>
            <a:ext cx="5962107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2000" dirty="0"/>
              <a:t>Test your own competence:</a:t>
            </a:r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600" dirty="0">
                <a:hlinkClick r:id="rId3"/>
              </a:rPr>
              <a:t>http://</a:t>
            </a:r>
            <a:r>
              <a:rPr lang="en-US" sz="1600" dirty="0" err="1">
                <a:hlinkClick r:id="rId3"/>
              </a:rPr>
              <a:t>sijinjoseph.com</a:t>
            </a:r>
            <a:r>
              <a:rPr lang="en-US" sz="1600" dirty="0">
                <a:hlinkClick r:id="rId3"/>
              </a:rPr>
              <a:t>/programmer-competency-matrix/</a:t>
            </a:r>
            <a:endParaRPr lang="en-US" sz="160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EF0FD-DBC7-4043-8B13-458DABC8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865" y="235898"/>
            <a:ext cx="6354812" cy="42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23035B-5655-1447-8AFA-59D9DD8B3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68350"/>
            <a:ext cx="79502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7B4B5B-5EB5-B44E-9060-445FF46C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2" y="275356"/>
            <a:ext cx="4316845" cy="3799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797CB0-6C69-5E45-B298-7F25B7098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672" y="2938967"/>
            <a:ext cx="4913746" cy="37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7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212FD-DBE0-CA4F-992C-E5A9D8DB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720435"/>
            <a:ext cx="7606592" cy="5355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13E9C2-76AB-9342-B2F2-7F7C1BE7DC93}"/>
              </a:ext>
            </a:extLst>
          </p:cNvPr>
          <p:cNvSpPr txBox="1"/>
          <p:nvPr/>
        </p:nvSpPr>
        <p:spPr>
          <a:xfrm>
            <a:off x="5892800" y="6169891"/>
            <a:ext cx="157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Codeeval.com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4C3D5-4D39-9D4D-9423-4F8BB514C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09" y="287575"/>
            <a:ext cx="5458691" cy="61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1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59E6FE-61B9-B649-B912-DECDCF4C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8896A-8D82-B343-87F9-8C3130F9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4" y="659246"/>
            <a:ext cx="8303491" cy="518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2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59C8BA-542F-E245-BD1E-DF85C58F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76" y="820150"/>
            <a:ext cx="7968731" cy="508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3553</TotalTime>
  <Words>522</Words>
  <Application>Microsoft Macintosh PowerPoint</Application>
  <PresentationFormat>On-screen Show (4:3)</PresentationFormat>
  <Paragraphs>111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Camiel</dc:creator>
  <cp:lastModifiedBy>Camiel</cp:lastModifiedBy>
  <cp:revision>34</cp:revision>
  <dcterms:created xsi:type="dcterms:W3CDTF">2018-07-31T20:51:55Z</dcterms:created>
  <dcterms:modified xsi:type="dcterms:W3CDTF">2018-08-08T22:39:00Z</dcterms:modified>
</cp:coreProperties>
</file>